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72" r:id="rId9"/>
    <p:sldId id="263" r:id="rId10"/>
    <p:sldId id="273" r:id="rId11"/>
    <p:sldId id="266" r:id="rId12"/>
    <p:sldId id="267" r:id="rId13"/>
    <p:sldId id="274" r:id="rId14"/>
    <p:sldId id="269" r:id="rId15"/>
    <p:sldId id="27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DFACF-50EE-4EE0-B8AA-DF45511AC662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2DAF6-8D07-4BCC-A7D8-2FA2C76A1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72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2DAF6-8D07-4BCC-A7D8-2FA2C76A128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4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FC8A-B59B-4F9E-BC86-C5920B686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700CCD-BF41-42F0-B019-6D7304F4D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6A4FC8-644C-4F75-9CCD-E41DD580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2D420C-4486-4ADA-97F7-72BBDBC5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14F7E8-4017-47B5-A6F1-655828A4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70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83D8A-FA54-4493-8616-6A6451EC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F52A28-512E-444B-8D18-9129529FB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925B49-F6BE-4F4C-AB15-04F078BF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601890-0F0D-40A0-A040-50E8BC32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B372DA-857F-41AA-80A9-1E91F14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6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33F012-E32B-4498-9CB4-92332E510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5C9161-57A3-423C-A99D-F53CDA3FD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47946F-A75B-46A1-B565-3B16B754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68C2CD-C683-4438-B010-809D7EF1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441835-DCE5-499A-AB4E-DD2B8B9A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26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09469-B5B5-4CC3-A435-DEC4B8FC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4E792B-CCD0-4C84-ABB0-FDEE856A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B080A3-37E7-456B-AA1F-DCC10E1F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19E0ED-185A-4C27-BF85-0A36A6BA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01A30C-D505-4B72-89F7-C8CFB9D1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52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90889-266C-478D-AD73-3FA2FE8F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6055F2B-D3C5-4E00-8741-562133BB0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00A043-E952-407F-A45C-53EB166C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2EE44-EAF6-4505-BC7D-1F16E724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799EFE-FEA3-42BA-A0D5-3A8D62EF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AF203-8FD0-48FC-A6A1-62D6E767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645725-61BC-4850-AAD4-FF2A544CE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B75ECD4-4A08-498B-83C4-6E14464BC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82DB5D-D147-4085-909F-EAE7015C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BC4136-7DBF-4C76-9B85-24153625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38A496-A677-4A1B-A1B8-D1B7030E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7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F53C7-9BD8-4649-AEDF-38ED4DF7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105E9F-BA0C-4AC0-9FED-DB24E11A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C0FFD6C-1681-424C-8917-F81B40CF6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27CC312-CD75-47EC-A0CC-C2B2C6F25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7006AC3-14C8-4204-9665-5F5DBE267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CAED80-0A6A-4B37-B22F-51053E7A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18A9C0-C4D7-4F39-B796-116653EA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30EEE6-6D7E-43E0-A81E-A76410BA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93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02882-6F83-4273-95FE-71DD543E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059163-A0ED-4219-ADE6-A2FDAAE5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2AC29-EF4C-43FD-8A99-C48F0D97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5D17E7-DDB4-4AEA-811A-F7956094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81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EAB0D5-D57E-46A3-A521-AFB0E289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120A16-FE5A-446D-ACD3-0D8714AB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68DB66-2475-4793-B4D9-A1303AE6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80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AA207-4929-4DEA-8DF6-7545F794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11DA56-EB92-4EB2-990D-27FDAD2A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7258040-743F-47DB-BF50-4EE1D96EB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9678D7-07D6-4833-A6A0-D1990FAD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C109C0-6A39-43B6-BEEB-F9059582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FE05B4-425C-44B5-BF0F-8705CE36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84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0587F-927B-4001-88C4-5CD314FC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BCBE3D-D28E-4D89-8047-E63BA6391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7CD4AA2-28F4-4047-A121-7812473D4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D49543-5EFB-4CB4-854F-40C08808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50663A-DAC0-44AA-9299-D4525D06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797E0F-9C8A-4296-86A2-2BE4E214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2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abay.com/cs/pozad%C3%AD-um%C4%9Bn%C3%AD-abstrakt-akvarel-2547097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EB69AF-C2F8-4E36-9451-AD9D375C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C2B707E-A11A-4DC1-A7AA-36DEEF42E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5F0500-CD16-49EA-AC9F-B4FC1F9B6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476A-C660-4F76-ADD3-8B1BAB4732B9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525254-BD28-4F79-A112-05CD9F29B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89F8FE-989D-46AD-8B88-D7A556E5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CDE52-304F-4CA5-BC02-644732AD2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5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17/06/relationships/model3d" Target="../media/model3d3.glb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17/06/relationships/model3d" Target="../media/model3d2.glb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ijimacky.cermat.cz/menu/upravy-podminek-prijimaciho-rizeni/uchazeci-se-specialnimi-vzdelavacimi-potrebam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ijimacky.cermat.cz/files/files/dokumenty/Pravni-predpisy/Lex_Ukrajina/OOP_Lex_Ukrajina_27-10-2022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kola.cz/kalendar-dnu-otevrenych-dveri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skolstvi.cz/" TargetMode="External"/><Relationship Id="rId7" Type="http://schemas.openxmlformats.org/officeDocument/2006/relationships/hyperlink" Target="http://www.msmt.cz/" TargetMode="External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kola.cz/" TargetMode="External"/><Relationship Id="rId5" Type="http://schemas.openxmlformats.org/officeDocument/2006/relationships/hyperlink" Target="http://www.cermat.cz/" TargetMode="External"/><Relationship Id="rId4" Type="http://schemas.openxmlformats.org/officeDocument/2006/relationships/hyperlink" Target="http://www.scio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menu/jednotna-prijimaci-zkouska" TargetMode="External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kusakova\Downloads\Sdeleni%20o%20terminech_2025-2026%20(1).pdf" TargetMode="External"/><Relationship Id="rId5" Type="http://schemas.openxmlformats.org/officeDocument/2006/relationships/hyperlink" Target="https://www.zkola.cz/prijimaci-rizeni-na-ss-a-vos/" TargetMode="External"/><Relationship Id="rId4" Type="http://schemas.openxmlformats.org/officeDocument/2006/relationships/hyperlink" Target="https://prijimacky.cermat.cz/aktuality/aktualita/362-informace-k-prijimacimu-rizeni-do-stredniho-vzdelavani-uchazecu-o-obory-s-talentovou-zkouskou-ve-skolnim-roce-2024-202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psy.cz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ijimacky.cermat.cz/menu/jednotna-prijimaci-zkouska/odvolani-a-vzdani-se-prava-na-prijet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FE772-F878-46D1-A980-462D6EFF0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569" y="971533"/>
            <a:ext cx="9118862" cy="4731684"/>
          </a:xfrm>
          <a:solidFill>
            <a:schemeClr val="bg1"/>
          </a:solidFill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cs-CZ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PŘIJÍMACÍ ŘÍZENÍ </a:t>
            </a:r>
            <a:br>
              <a:rPr lang="cs-CZ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cs-CZ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 ŠKOLNÍ ROK</a:t>
            </a:r>
            <a:br>
              <a:rPr lang="cs-CZ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cs-CZ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2026/2027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model 2" descr="Simple Cubic Structure">
                <a:extLst>
                  <a:ext uri="{FF2B5EF4-FFF2-40B4-BE49-F238E27FC236}">
                    <a16:creationId xmlns:a16="http://schemas.microsoft.com/office/drawing/2014/main" id="{C8B0737D-1A77-45DF-8517-535E7B0CE7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2772353"/>
                  </p:ext>
                </p:extLst>
              </p:nvPr>
            </p:nvGraphicFramePr>
            <p:xfrm rot="2463697">
              <a:off x="231090" y="3623888"/>
              <a:ext cx="3074450" cy="3267700"/>
            </p:xfrm>
            <a:graphic>
              <a:graphicData uri="http://schemas.microsoft.com/office/drawing/2017/model3d">
                <am3d:model3d r:embed="rId2">
                  <am3d:spPr>
                    <a:xfrm rot="2463697">
                      <a:off x="0" y="0"/>
                      <a:ext cx="3074450" cy="3267700"/>
                    </a:xfrm>
                    <a:prstGeom prst="rect">
                      <a:avLst/>
                    </a:prstGeom>
                  </am3d:spPr>
                  <am3d:camera>
                    <am3d:pos x="0" y="0" z="8133623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12" d="1000000"/>
                    <am3d:preTrans dx="-1" dy="0" dz="179"/>
                    <am3d:scale>
                      <am3d:sx n="1000000" d="1000000"/>
                      <am3d:sy n="1000000" d="1000000"/>
                      <am3d:sz n="1000000" d="1000000"/>
                    </am3d:scale>
                    <am3d:rot ax="3446864" ay="1908867" az="237305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5663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model 2" descr="Simple Cubic Structure">
                <a:extLst>
                  <a:ext uri="{FF2B5EF4-FFF2-40B4-BE49-F238E27FC236}">
                    <a16:creationId xmlns:a16="http://schemas.microsoft.com/office/drawing/2014/main" id="{C8B0737D-1A77-45DF-8517-535E7B0CE7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63697">
                <a:off x="231090" y="3623888"/>
                <a:ext cx="3074450" cy="326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model 3" descr="Sigma">
                <a:extLst>
                  <a:ext uri="{FF2B5EF4-FFF2-40B4-BE49-F238E27FC236}">
                    <a16:creationId xmlns:a16="http://schemas.microsoft.com/office/drawing/2014/main" id="{7D9BD0ED-4DFE-48EA-9B99-5FB04BB6DB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9626950"/>
                  </p:ext>
                </p:extLst>
              </p:nvPr>
            </p:nvGraphicFramePr>
            <p:xfrm>
              <a:off x="9622100" y="3850114"/>
              <a:ext cx="2066662" cy="2553989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066662" cy="2553989"/>
                    </a:xfrm>
                    <a:prstGeom prst="rect">
                      <a:avLst/>
                    </a:prstGeom>
                  </am3d:spPr>
                  <am3d:camera>
                    <am3d:pos x="0" y="0" z="599384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63641" d="1000000"/>
                    <am3d:preTrans dx="5" dy="-18000000" dz="1222"/>
                    <am3d:scale>
                      <am3d:sx n="1000000" d="1000000"/>
                      <am3d:sy n="1000000" d="1000000"/>
                      <am3d:sz n="1000000" d="1000000"/>
                    </am3d:scale>
                    <am3d:rot ax="-1441039" ay="-1632952" az="69110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1709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model 3" descr="Sigma">
                <a:extLst>
                  <a:ext uri="{FF2B5EF4-FFF2-40B4-BE49-F238E27FC236}">
                    <a16:creationId xmlns:a16="http://schemas.microsoft.com/office/drawing/2014/main" id="{7D9BD0ED-4DFE-48EA-9B99-5FB04BB6DB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22100" y="3850114"/>
                <a:ext cx="2066662" cy="2553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model 4" descr="Red Square root">
                <a:extLst>
                  <a:ext uri="{FF2B5EF4-FFF2-40B4-BE49-F238E27FC236}">
                    <a16:creationId xmlns:a16="http://schemas.microsoft.com/office/drawing/2014/main" id="{B453A48F-B7B7-4493-B84F-AF37779620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0365097"/>
                  </p:ext>
                </p:extLst>
              </p:nvPr>
            </p:nvGraphicFramePr>
            <p:xfrm>
              <a:off x="8308409" y="4700894"/>
              <a:ext cx="1822519" cy="2004646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1822519" cy="2004646"/>
                    </a:xfrm>
                    <a:prstGeom prst="rect">
                      <a:avLst/>
                    </a:prstGeom>
                  </am3d:spPr>
                  <am3d:camera>
                    <am3d:pos x="0" y="0" z="6175799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45721" d="1000000"/>
                    <am3d:preTrans dx="-61708" dy="-15278627" dz="96"/>
                    <am3d:scale>
                      <am3d:sx n="1000000" d="1000000"/>
                      <am3d:sy n="1000000" d="1000000"/>
                      <am3d:sz n="1000000" d="1000000"/>
                    </am3d:scale>
                    <am3d:rot ax="-845403" ay="-2025215" az="476351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260588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model 4" descr="Red Square root">
                <a:extLst>
                  <a:ext uri="{FF2B5EF4-FFF2-40B4-BE49-F238E27FC236}">
                    <a16:creationId xmlns:a16="http://schemas.microsoft.com/office/drawing/2014/main" id="{B453A48F-B7B7-4493-B84F-AF37779620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08409" y="4700894"/>
                <a:ext cx="1822519" cy="20046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292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6954E8DC-B1DA-47AD-B8AA-A2C2E6C5F9C4}"/>
              </a:ext>
            </a:extLst>
          </p:cNvPr>
          <p:cNvSpPr txBox="1">
            <a:spLocks/>
          </p:cNvSpPr>
          <p:nvPr/>
        </p:nvSpPr>
        <p:spPr>
          <a:xfrm>
            <a:off x="838200" y="443060"/>
            <a:ext cx="10515600" cy="587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   </a:t>
            </a:r>
            <a:r>
              <a:rPr lang="cs-CZ" sz="3200" b="1" u="sng" dirty="0"/>
              <a:t>Třetí kolo přijímacího řízení:</a:t>
            </a:r>
          </a:p>
          <a:p>
            <a:r>
              <a:rPr lang="cs-CZ" dirty="0"/>
              <a:t>3. a další kolo přijímacích zkoušek slouží výhradně pro uchazeče, kteří nebyli přijati v 1. ani 2. kole, nebo se vzdali přijetí, případně se          v 1. a 2. kole nikam nehlásili.</a:t>
            </a:r>
          </a:p>
          <a:p>
            <a:r>
              <a:rPr lang="cs-CZ" dirty="0"/>
              <a:t>Třetí a další kola již nejsou centrálně řízena a jejich termíny a způsob konání jsou zcela na rozhodnutí škol. </a:t>
            </a:r>
          </a:p>
          <a:p>
            <a:r>
              <a:rPr lang="cs-CZ" dirty="0"/>
              <a:t>Přihláška se podává výhradně na listinném tiskopisu (osobním doručením do školy, poštou, datovou schránkou). Elektronické podání ani podání výpisem není možné. Na každou školu uchazeč podá přihlášku s vyplněnými obory pouze této školy.</a:t>
            </a:r>
          </a:p>
          <a:p>
            <a:r>
              <a:rPr lang="cs-CZ" dirty="0"/>
              <a:t>Počet škol/oborů vzdělání, na které se lze přihlásit, není omezen. </a:t>
            </a:r>
            <a:r>
              <a:rPr lang="cs-CZ" dirty="0" err="1"/>
              <a:t>Prioritizace</a:t>
            </a:r>
            <a:r>
              <a:rPr lang="cs-CZ" dirty="0"/>
              <a:t> se neaplikuje.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7857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F8E4D03-A01A-44A3-AB36-F8DF202D6A57}"/>
              </a:ext>
            </a:extLst>
          </p:cNvPr>
          <p:cNvSpPr txBox="1">
            <a:spLocks/>
          </p:cNvSpPr>
          <p:nvPr/>
        </p:nvSpPr>
        <p:spPr>
          <a:xfrm>
            <a:off x="838200" y="443060"/>
            <a:ext cx="10515600" cy="587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  </a:t>
            </a:r>
            <a:r>
              <a:rPr lang="cs-CZ" sz="3200" b="1" u="sng" dirty="0"/>
              <a:t>Forma JPZ u uchazečů se SVP </a:t>
            </a:r>
          </a:p>
          <a:p>
            <a:r>
              <a:rPr lang="cs-CZ" dirty="0"/>
              <a:t>Uchazeči se </a:t>
            </a:r>
            <a:r>
              <a:rPr lang="cs-CZ" b="1" dirty="0"/>
              <a:t>speciálními vzdělávacími potřebami</a:t>
            </a:r>
            <a:r>
              <a:rPr lang="cs-CZ" dirty="0"/>
              <a:t>, kteří odevzdali společně s přihláškou doporučení školského poradenského zařízení, mají časový limit pro konání testů prodloužen v souladu         s informacemi uvedenými v doporučení. </a:t>
            </a:r>
          </a:p>
          <a:p>
            <a:r>
              <a:rPr lang="cs-CZ" dirty="0">
                <a:hlinkClick r:id="rId2"/>
              </a:rPr>
              <a:t>https://prijimacky.cermat.cz/menu/upravy-podminek-prijimaciho-rizeni/uchazeci-se-specialnimi-vzdelavacimi-potrebami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52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86A539FD-EF1D-409D-94C8-103BA23D3D4D}"/>
              </a:ext>
            </a:extLst>
          </p:cNvPr>
          <p:cNvSpPr txBox="1">
            <a:spLocks/>
          </p:cNvSpPr>
          <p:nvPr/>
        </p:nvSpPr>
        <p:spPr>
          <a:xfrm>
            <a:off x="656911" y="186179"/>
            <a:ext cx="10878178" cy="6485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    </a:t>
            </a:r>
            <a:r>
              <a:rPr lang="cs-CZ" sz="2400" b="1" u="sng" dirty="0"/>
              <a:t>Přijímání cizinců </a:t>
            </a:r>
            <a:endParaRPr lang="cs-CZ" sz="2000" dirty="0"/>
          </a:p>
          <a:p>
            <a:pPr lvl="0"/>
            <a:r>
              <a:rPr lang="cs-CZ" sz="2000" dirty="0"/>
              <a:t>Cizinci podle § 1 odst. 1 zákona o opatřeních v oblasti školství v souvislosti s ozbrojeným konfliktem na území Ukrajiny vyvolaným invazí vojsk Ruské federace (dále také „cizinec“) </a:t>
            </a:r>
            <a:r>
              <a:rPr lang="cs-CZ" sz="2000" b="1" dirty="0"/>
              <a:t>se při přijímacím řízení ke vzdělávání ve středních a vyšších odborných školách pro školní rok 2026/2027 promíjí na žádost přijímací zkouška z českého jazyka, pokud je součástí přijímací zkoušky. Znalost českého jazyka, která je nezbytná pro vzdělávání v daném oboru vzdělání, škola u této osoby ověří rozhovorem.</a:t>
            </a:r>
            <a:endParaRPr lang="cs-CZ" sz="2000" dirty="0"/>
          </a:p>
          <a:p>
            <a:pPr lvl="0"/>
            <a:r>
              <a:rPr lang="cs-CZ" sz="2000" b="1" dirty="0"/>
              <a:t>Cizinec má na základě žádosti</a:t>
            </a:r>
            <a:r>
              <a:rPr lang="cs-CZ" sz="2000" dirty="0"/>
              <a:t> připojené k přihlášce ke vzdělávání ve střední škole </a:t>
            </a:r>
            <a:r>
              <a:rPr lang="cs-CZ" sz="2000" b="1" dirty="0"/>
              <a:t>právo konat písemný test jednotné přijímací zkoušky ze vzdělávacího oboru Matematika a její aplikace                 v ukrajinském jazyce.</a:t>
            </a:r>
            <a:endParaRPr lang="cs-CZ" sz="2000" dirty="0"/>
          </a:p>
          <a:p>
            <a:pPr lvl="0"/>
            <a:r>
              <a:rPr lang="cs-CZ" sz="2000" b="1" dirty="0"/>
              <a:t>Škola může písemný test školní přijímací zkoušky cizinci na základě žádosti připojené k přihlášce ke vzdělávání ve střední škole zadat v ukrajinském jazyce.</a:t>
            </a:r>
            <a:endParaRPr lang="cs-CZ" sz="2000" dirty="0"/>
          </a:p>
          <a:p>
            <a:pPr lvl="0"/>
            <a:r>
              <a:rPr lang="cs-CZ" sz="2000" b="1" dirty="0"/>
              <a:t>Pokud škola písemný test jednotné nebo školní přijímací zkoušky zadá v českém jazyce, navyšuje se cizinci časový limit pro vypracování testu o 25 % a má právo použít překladový slovník.</a:t>
            </a:r>
            <a:endParaRPr lang="cs-CZ" sz="2000" dirty="0"/>
          </a:p>
          <a:p>
            <a:pPr lvl="0"/>
            <a:r>
              <a:rPr lang="cs-CZ" sz="2000" b="1" dirty="0"/>
              <a:t>Společně s žádostí uchazeč doloží, že je cizincem podle § 1 odst. 1 zákona o opatřeních v oblasti školství v souvislosti s ozbrojeným konfliktem na území Ukrajiny vyvolaným invazí vojsk Ruské federace.</a:t>
            </a:r>
          </a:p>
          <a:p>
            <a:pPr lvl="0"/>
            <a:r>
              <a:rPr lang="cs-CZ" sz="2000" b="1" dirty="0">
                <a:hlinkClick r:id="rId2"/>
              </a:rPr>
              <a:t>https://prijimacky.cermat.cz/files/files/dokumenty/Pravni-predpisy/Lex_Ukrajina/OOP_Lex_Ukrajina_27-10-2022.pdf</a:t>
            </a:r>
            <a:endParaRPr lang="cs-CZ" sz="2000" b="1" dirty="0"/>
          </a:p>
          <a:p>
            <a:pPr lvl="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2546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878F8889-C35E-4C0E-BDF3-E46B14F0E136}"/>
              </a:ext>
            </a:extLst>
          </p:cNvPr>
          <p:cNvSpPr txBox="1">
            <a:spLocks/>
          </p:cNvSpPr>
          <p:nvPr/>
        </p:nvSpPr>
        <p:spPr>
          <a:xfrm>
            <a:off x="838200" y="443060"/>
            <a:ext cx="10515600" cy="587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u="sng" dirty="0"/>
              <a:t>Dny otevřených dveří:</a:t>
            </a:r>
          </a:p>
          <a:p>
            <a:pPr marL="0" indent="0">
              <a:buNone/>
            </a:pPr>
            <a:r>
              <a:rPr lang="cs-CZ" b="1" u="sng" dirty="0">
                <a:hlinkClick r:id="rId2"/>
              </a:rPr>
              <a:t>https://www.zkola.cz/kalendar-dnu-otevrenych-dveri/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76290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8E3659B6-CB8A-48B2-88F6-F3F893B15AF2}"/>
              </a:ext>
            </a:extLst>
          </p:cNvPr>
          <p:cNvSpPr txBox="1">
            <a:spLocks/>
          </p:cNvSpPr>
          <p:nvPr/>
        </p:nvSpPr>
        <p:spPr>
          <a:xfrm>
            <a:off x="838200" y="443060"/>
            <a:ext cx="10515600" cy="587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Užitečné odkazy:</a:t>
            </a:r>
          </a:p>
          <a:p>
            <a:pPr marL="0" indent="0">
              <a:buNone/>
            </a:pPr>
            <a:r>
              <a:rPr lang="cs-CZ" b="1" dirty="0">
                <a:hlinkClick r:id="rId2"/>
              </a:rPr>
              <a:t>www.prihlaskynastredni.cz</a:t>
            </a:r>
            <a:r>
              <a:rPr lang="cs-CZ" b="1" dirty="0"/>
              <a:t> – zde najdete i potřebné tiskopisy (hodnocení na vysvědčení z předchozího vzdělávání, lékařský posudek o zdravotní způsobilosti, informační leták…)</a:t>
            </a:r>
          </a:p>
          <a:p>
            <a:pPr marL="0" indent="0">
              <a:buNone/>
            </a:pPr>
            <a:r>
              <a:rPr lang="cs-CZ" b="1" dirty="0">
                <a:hlinkClick r:id="rId3"/>
              </a:rPr>
              <a:t>www.atlasskolstvi.cz</a:t>
            </a:r>
            <a:endParaRPr lang="cs-CZ" b="1" dirty="0"/>
          </a:p>
          <a:p>
            <a:pPr marL="0" indent="0">
              <a:buNone/>
            </a:pPr>
            <a:r>
              <a:rPr lang="cs-CZ" b="1" dirty="0">
                <a:hlinkClick r:id="rId4"/>
              </a:rPr>
              <a:t>www.scio.cz</a:t>
            </a:r>
            <a:endParaRPr lang="cs-CZ" b="1" dirty="0"/>
          </a:p>
          <a:p>
            <a:pPr marL="0" indent="0">
              <a:buNone/>
            </a:pPr>
            <a:r>
              <a:rPr lang="cs-CZ" b="1" dirty="0">
                <a:hlinkClick r:id="rId5"/>
              </a:rPr>
              <a:t>www.cermat.cz</a:t>
            </a:r>
            <a:endParaRPr lang="cs-CZ" b="1" dirty="0"/>
          </a:p>
          <a:p>
            <a:pPr marL="0" indent="0">
              <a:buNone/>
            </a:pPr>
            <a:r>
              <a:rPr lang="cs-CZ" b="1" dirty="0">
                <a:hlinkClick r:id="rId6"/>
              </a:rPr>
              <a:t>www.zkola.cz</a:t>
            </a:r>
            <a:endParaRPr lang="cs-CZ" b="1" dirty="0"/>
          </a:p>
          <a:p>
            <a:pPr marL="0" indent="0">
              <a:buNone/>
            </a:pPr>
            <a:r>
              <a:rPr lang="cs-CZ" b="1" dirty="0">
                <a:hlinkClick r:id="rId7"/>
              </a:rPr>
              <a:t>www.msmt.cz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34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6AA2E1A-A594-44DE-8598-FAA6443A6CD4}"/>
              </a:ext>
            </a:extLst>
          </p:cNvPr>
          <p:cNvSpPr txBox="1">
            <a:spLocks/>
          </p:cNvSpPr>
          <p:nvPr/>
        </p:nvSpPr>
        <p:spPr>
          <a:xfrm>
            <a:off x="838200" y="443060"/>
            <a:ext cx="10515600" cy="587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u="sng" dirty="0"/>
              <a:t>Použité zdroje:</a:t>
            </a:r>
          </a:p>
          <a:p>
            <a:pPr marL="0" indent="0">
              <a:buNone/>
            </a:pPr>
            <a:r>
              <a:rPr lang="cs-CZ" sz="2400" b="1" u="sng" dirty="0">
                <a:hlinkClick r:id="rId2"/>
              </a:rPr>
              <a:t>www.prihlaskynastredni.cz</a:t>
            </a:r>
            <a:endParaRPr lang="cs-CZ" sz="2400" b="1" u="sng" dirty="0"/>
          </a:p>
          <a:p>
            <a:pPr marL="0" indent="0">
              <a:buNone/>
            </a:pPr>
            <a:r>
              <a:rPr lang="cs-CZ" sz="2400" b="1" u="sng" dirty="0">
                <a:hlinkClick r:id="rId3"/>
              </a:rPr>
              <a:t>https://prijimacky.cermat.cz/menu/jednotna-prijimaci-zkouska</a:t>
            </a:r>
            <a:endParaRPr lang="cs-CZ" sz="2400" b="1" u="sng" dirty="0"/>
          </a:p>
          <a:p>
            <a:pPr marL="0" indent="0">
              <a:buNone/>
            </a:pPr>
            <a:r>
              <a:rPr lang="cs-CZ" sz="2400" b="1" u="sng" dirty="0">
                <a:hlinkClick r:id="rId4"/>
              </a:rPr>
              <a:t>https://prijimacky.cermat.cz/aktuality/aktualita/362-informace-k-prijimacimu-rizeni-do-stredniho-vzdelavani-uchazecu-o-obory-s-talentovou-zkouskou-ve-skolnim-roce-2024-2025</a:t>
            </a:r>
            <a:endParaRPr lang="cs-CZ" sz="2400" b="1" u="sng" dirty="0"/>
          </a:p>
          <a:p>
            <a:pPr marL="0" indent="0">
              <a:buNone/>
            </a:pPr>
            <a:r>
              <a:rPr lang="cs-CZ" sz="2400" b="1" u="sng" dirty="0">
                <a:hlinkClick r:id="rId5"/>
              </a:rPr>
              <a:t>https://www.zkola.cz/prijimaci-rizeni-na-ss-a-vos/</a:t>
            </a:r>
            <a:endParaRPr lang="cs-CZ" sz="2400" b="1" u="sng" dirty="0"/>
          </a:p>
          <a:p>
            <a:pPr marL="0" indent="0">
              <a:buNone/>
            </a:pPr>
            <a:r>
              <a:rPr lang="cs-CZ" sz="2400" b="1" u="sng" dirty="0">
                <a:hlinkClick r:id="rId6" action="ppaction://hlinkfile"/>
              </a:rPr>
              <a:t>file:///C:/Users/kusakova/Downloads/Sdeleni%20o%20terminech_2025-2026%20(1).pdf</a:t>
            </a:r>
            <a:endParaRPr lang="cs-CZ" sz="2400" b="1" u="sng" dirty="0"/>
          </a:p>
          <a:p>
            <a:pPr marL="0" indent="0">
              <a:buNone/>
            </a:pPr>
            <a:endParaRPr lang="cs-CZ" sz="2400" b="1" u="sng" dirty="0"/>
          </a:p>
          <a:p>
            <a:pPr marL="0" indent="0">
              <a:buNone/>
            </a:pPr>
            <a:endParaRPr lang="cs-CZ" sz="3600" b="1" u="sng" dirty="0"/>
          </a:p>
          <a:p>
            <a:pPr marL="0" indent="0"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01418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67E96D5-3648-4D27-A768-8144395C0921}"/>
              </a:ext>
            </a:extLst>
          </p:cNvPr>
          <p:cNvSpPr txBox="1">
            <a:spLocks/>
          </p:cNvSpPr>
          <p:nvPr/>
        </p:nvSpPr>
        <p:spPr>
          <a:xfrm>
            <a:off x="838200" y="443060"/>
            <a:ext cx="10515600" cy="587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   </a:t>
            </a:r>
            <a:r>
              <a:rPr lang="cs-CZ" sz="3200" b="1" u="sng" dirty="0"/>
              <a:t>Termíny jednotných přijímacích zkoušek:</a:t>
            </a:r>
            <a:endParaRPr lang="cs-CZ" sz="3200" dirty="0"/>
          </a:p>
          <a:p>
            <a:pPr lvl="0"/>
            <a:r>
              <a:rPr lang="cs-CZ" b="1" dirty="0"/>
              <a:t>1. řádný termín: pátek 10. dubna 2026</a:t>
            </a:r>
            <a:endParaRPr lang="cs-CZ" dirty="0"/>
          </a:p>
          <a:p>
            <a:pPr lvl="0"/>
            <a:r>
              <a:rPr lang="cs-CZ" b="1" dirty="0"/>
              <a:t>2. řádný termín: pondělí 13. dubna 2026</a:t>
            </a:r>
            <a:endParaRPr lang="cs-CZ" dirty="0"/>
          </a:p>
          <a:p>
            <a:r>
              <a:rPr lang="cs-CZ" b="1" dirty="0"/>
              <a:t>Náhradní termíny jsou</a:t>
            </a:r>
            <a:r>
              <a:rPr lang="cs-CZ" dirty="0"/>
              <a:t> pro všechny obory </a:t>
            </a:r>
            <a:r>
              <a:rPr lang="cs-CZ" b="1" dirty="0"/>
              <a:t>stanoveny na                     středu 29. a čtvrtek 30. dubna 2026.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34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217B6D25-0947-421D-A7C7-4BA63A964A77}"/>
              </a:ext>
            </a:extLst>
          </p:cNvPr>
          <p:cNvSpPr txBox="1">
            <a:spLocks/>
          </p:cNvSpPr>
          <p:nvPr/>
        </p:nvSpPr>
        <p:spPr>
          <a:xfrm>
            <a:off x="838200" y="491372"/>
            <a:ext cx="10515600" cy="587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 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u="sng" dirty="0"/>
              <a:t>Přihlášky:</a:t>
            </a:r>
            <a:endParaRPr lang="cs-CZ" dirty="0"/>
          </a:p>
          <a:p>
            <a:pPr lvl="0"/>
            <a:r>
              <a:rPr lang="cs-CZ" sz="2400" b="1" dirty="0"/>
              <a:t>Lze podat až 3 přihlášky do oborů bez talentové zkoušky</a:t>
            </a:r>
            <a:r>
              <a:rPr lang="cs-CZ" sz="2400" dirty="0"/>
              <a:t> a </a:t>
            </a:r>
            <a:r>
              <a:rPr lang="cs-CZ" sz="2400" b="1" dirty="0"/>
              <a:t>2 přihlášky do oborů s talentovou zkouškou. Maximální možný počet podaných přihlášek může být tedy 5.</a:t>
            </a:r>
            <a:endParaRPr lang="cs-CZ" sz="2400" dirty="0"/>
          </a:p>
          <a:p>
            <a:pPr lvl="0"/>
            <a:r>
              <a:rPr lang="cs-CZ" sz="2400" b="1" dirty="0"/>
              <a:t>Pořadí škol se</a:t>
            </a:r>
            <a:r>
              <a:rPr lang="cs-CZ" sz="2400" dirty="0"/>
              <a:t> v přihlášce </a:t>
            </a:r>
            <a:r>
              <a:rPr lang="cs-CZ" sz="2400" b="1" dirty="0"/>
              <a:t>uvádí podle preference</a:t>
            </a:r>
            <a:r>
              <a:rPr lang="cs-CZ" sz="2400" dirty="0"/>
              <a:t> (po uplynutí termínu pro podání přihlášky již nelze pořadí měnit); </a:t>
            </a:r>
            <a:r>
              <a:rPr lang="cs-CZ" sz="2400" b="1" dirty="0"/>
              <a:t>na všech přihláškách jsou obory ve stejném pořadí.</a:t>
            </a:r>
            <a:endParaRPr lang="cs-CZ" sz="2400" dirty="0"/>
          </a:p>
          <a:p>
            <a:r>
              <a:rPr lang="cs-CZ" sz="2400" b="1" u="sng" dirty="0"/>
              <a:t>Termín podání přihlášky: od 1. do 20. února 2026 (1. kolo přijímacího řízení). </a:t>
            </a:r>
            <a:endParaRPr lang="cs-CZ" sz="2400" u="sng" dirty="0"/>
          </a:p>
          <a:p>
            <a:r>
              <a:rPr lang="cs-CZ" sz="2400" b="1" dirty="0">
                <a:solidFill>
                  <a:srgbClr val="FF0000"/>
                </a:solidFill>
              </a:rPr>
              <a:t>Od školního roku 2024/2025 jsou veškeré termíny související s přijímacím řízením do oborů vzdělání s talentovou zkouškou ve všech kolech přijímacího řízení shodné pro obory vzdělání s talentovými i bez talentových zkoušek, a to včetně termínu pro podání přihlášky. Konzervatoře mohou jako součást přijímacího řízení stanovit konání školní přijímací zkoušky stejně, jako ostatní obory vzdělání. </a:t>
            </a:r>
            <a:endParaRPr lang="cs-CZ" sz="2400" dirty="0">
              <a:solidFill>
                <a:srgbClr val="FF0000"/>
              </a:solidFill>
            </a:endParaRPr>
          </a:p>
          <a:p>
            <a:pPr lvl="0"/>
            <a:endParaRPr lang="cs-CZ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56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608DDB4E-54AF-4D2E-AC22-A719D24926C6}"/>
              </a:ext>
            </a:extLst>
          </p:cNvPr>
          <p:cNvSpPr txBox="1">
            <a:spLocks/>
          </p:cNvSpPr>
          <p:nvPr/>
        </p:nvSpPr>
        <p:spPr>
          <a:xfrm>
            <a:off x="838200" y="160256"/>
            <a:ext cx="10515600" cy="6485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   </a:t>
            </a:r>
            <a:r>
              <a:rPr lang="cs-CZ" sz="3200" b="1" u="sng" dirty="0"/>
              <a:t>Možnosti podání přihlášky:</a:t>
            </a:r>
            <a:endParaRPr lang="cs-CZ" sz="3200" dirty="0"/>
          </a:p>
          <a:p>
            <a:pPr marL="0" lvl="0" indent="0">
              <a:buNone/>
            </a:pPr>
            <a:r>
              <a:rPr lang="cs-CZ" dirty="0"/>
              <a:t>   </a:t>
            </a:r>
            <a:r>
              <a:rPr lang="cs-CZ" u="sng" dirty="0"/>
              <a:t>Obě níže </a:t>
            </a:r>
            <a:r>
              <a:rPr lang="cs-CZ" b="1" u="sng" dirty="0"/>
              <a:t>uvedené formy</a:t>
            </a:r>
            <a:r>
              <a:rPr lang="cs-CZ" u="sng" dirty="0"/>
              <a:t> podání přihlášek </a:t>
            </a:r>
            <a:r>
              <a:rPr lang="cs-CZ" b="1" u="sng" dirty="0"/>
              <a:t>jsou rovnocenné:</a:t>
            </a:r>
            <a:endParaRPr lang="cs-CZ" u="sng" dirty="0"/>
          </a:p>
          <a:p>
            <a:pPr marL="0" lvl="0" indent="0">
              <a:buNone/>
            </a:pPr>
            <a:r>
              <a:rPr lang="cs-CZ" b="1" dirty="0"/>
              <a:t>a.) elektronicky - </a:t>
            </a:r>
            <a:r>
              <a:rPr lang="cs-CZ" dirty="0"/>
              <a:t>prostřednictvím infomačního systému (s ověřenou elektronickou identitou – Mobilní klíč </a:t>
            </a:r>
            <a:r>
              <a:rPr lang="cs-CZ" dirty="0" err="1"/>
              <a:t>eGovernmentu</a:t>
            </a:r>
            <a:r>
              <a:rPr lang="cs-CZ" dirty="0"/>
              <a:t> nebo Bankovní identita) - stvrzením je přihláška podána do všech škol;</a:t>
            </a:r>
          </a:p>
          <a:p>
            <a:pPr marL="0" lvl="0" indent="0">
              <a:buNone/>
            </a:pPr>
            <a:r>
              <a:rPr lang="cs-CZ" b="1" dirty="0"/>
              <a:t>b.) papírový tiskopis přihlášky s přílohami</a:t>
            </a:r>
            <a:r>
              <a:rPr lang="cs-CZ" dirty="0"/>
              <a:t> – listinná přihláška se shodným pořadím oborů na všech tiskopisech.</a:t>
            </a:r>
          </a:p>
          <a:p>
            <a:pPr marL="0" lv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840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ED148396-51E2-4CDF-957A-4A6A413219A2}"/>
              </a:ext>
            </a:extLst>
          </p:cNvPr>
          <p:cNvSpPr txBox="1">
            <a:spLocks/>
          </p:cNvSpPr>
          <p:nvPr/>
        </p:nvSpPr>
        <p:spPr>
          <a:xfrm>
            <a:off x="838200" y="382964"/>
            <a:ext cx="10515600" cy="6092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   </a:t>
            </a:r>
            <a:r>
              <a:rPr lang="cs-CZ" sz="3200" b="1" u="sng" dirty="0"/>
              <a:t>Přijímací zkoušky:</a:t>
            </a:r>
            <a:endParaRPr lang="cs-CZ" sz="3200" dirty="0"/>
          </a:p>
          <a:p>
            <a:pPr lvl="0"/>
            <a:r>
              <a:rPr lang="cs-CZ" b="1" dirty="0"/>
              <a:t>Pozvánka bude uchazeči zaslána nejpozději 14 dní před konáním zkoušek.</a:t>
            </a:r>
          </a:p>
          <a:p>
            <a:pPr lvl="0"/>
            <a:r>
              <a:rPr lang="cs-CZ" b="1" dirty="0"/>
              <a:t>Školní části přijímacích zkoušek a talentové zkoušky </a:t>
            </a:r>
            <a:r>
              <a:rPr lang="cs-CZ" dirty="0"/>
              <a:t>se konají             v jednotlivých středních školách, které je vypisují.</a:t>
            </a:r>
          </a:p>
          <a:p>
            <a:r>
              <a:rPr lang="cs-CZ" dirty="0"/>
              <a:t>Ředitel </a:t>
            </a:r>
            <a:r>
              <a:rPr lang="cs-CZ" b="1" dirty="0"/>
              <a:t>v prvním kole</a:t>
            </a:r>
            <a:r>
              <a:rPr lang="cs-CZ" dirty="0"/>
              <a:t> stanoví </a:t>
            </a:r>
            <a:r>
              <a:rPr lang="cs-CZ" b="1" dirty="0"/>
              <a:t>min. dva termíny konání talentové zkoušky</a:t>
            </a:r>
            <a:r>
              <a:rPr lang="cs-CZ" dirty="0"/>
              <a:t> tak, aby se alespoň jeden termín konal v jiný den než jednotná přijímací zkouška pro daný obor vzdělání. </a:t>
            </a:r>
            <a:r>
              <a:rPr lang="cs-CZ" b="1" dirty="0"/>
              <a:t>Termíny by se uchazečům měly přidělovat tak, aby nedocházelo k jejich překryvu   a s ohledem na termín a místo konání jednotné přijímací zkoušky.    </a:t>
            </a:r>
            <a:r>
              <a:rPr lang="cs-CZ" dirty="0"/>
              <a:t>V případě, že dojde k překryvu termínů, je možné uchazeči přiznat náhradní termín, </a:t>
            </a:r>
            <a:r>
              <a:rPr lang="cs-CZ" b="1" dirty="0"/>
              <a:t>pokud se z původního řádně omluví.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18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02CEAFC3-0047-45F2-BCF6-6BCBD640BD97}"/>
              </a:ext>
            </a:extLst>
          </p:cNvPr>
          <p:cNvSpPr txBox="1">
            <a:spLocks/>
          </p:cNvSpPr>
          <p:nvPr/>
        </p:nvSpPr>
        <p:spPr>
          <a:xfrm>
            <a:off x="838200" y="443060"/>
            <a:ext cx="10515600" cy="587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b="1" dirty="0"/>
              <a:t>Jednotná přijímací zkouška (JPZ) </a:t>
            </a:r>
            <a:r>
              <a:rPr lang="cs-CZ" dirty="0"/>
              <a:t>se bude konat výhradně na některých ze škol, na které se přihlásíte. Školy pro konání JPZ budou určeny systémem.</a:t>
            </a:r>
          </a:p>
          <a:p>
            <a:pPr lvl="0"/>
            <a:r>
              <a:rPr lang="cs-CZ" dirty="0"/>
              <a:t>Náhradní termín JPZ se bude konat ve škole, kde se měl konat termín řádný.</a:t>
            </a:r>
          </a:p>
          <a:p>
            <a:r>
              <a:rPr lang="cs-CZ" b="1" u="sng" dirty="0"/>
              <a:t>Průběh a délka JPZ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b="1" dirty="0"/>
              <a:t>český jazyk a literatura 60 minut, matematika   a její aplikace 70 minut. Maximální možný počet dosažených bodů</a:t>
            </a:r>
            <a:r>
              <a:rPr lang="cs-CZ" dirty="0"/>
              <a:t>   v testech z matematiky i českého jazyka a literatury </a:t>
            </a:r>
            <a:r>
              <a:rPr lang="cs-CZ" b="1" dirty="0"/>
              <a:t>je 50 bodů</a:t>
            </a:r>
            <a:r>
              <a:rPr lang="cs-CZ" dirty="0"/>
              <a:t>. 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64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2DE2A827-8F7D-411C-99EC-FF2714042291}"/>
              </a:ext>
            </a:extLst>
          </p:cNvPr>
          <p:cNvSpPr txBox="1">
            <a:spLocks/>
          </p:cNvSpPr>
          <p:nvPr/>
        </p:nvSpPr>
        <p:spPr>
          <a:xfrm>
            <a:off x="838200" y="200319"/>
            <a:ext cx="10515600" cy="6457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   </a:t>
            </a:r>
            <a:r>
              <a:rPr lang="cs-CZ" sz="3200" b="1" u="sng" dirty="0"/>
              <a:t>Výsledek přijímacího řízení</a:t>
            </a:r>
            <a:endParaRPr lang="cs-CZ" sz="3200" dirty="0"/>
          </a:p>
          <a:p>
            <a:pPr lvl="0"/>
            <a:r>
              <a:rPr lang="cs-CZ" b="1" dirty="0"/>
              <a:t>Důsledek </a:t>
            </a:r>
            <a:r>
              <a:rPr lang="cs-CZ" b="1" dirty="0" err="1"/>
              <a:t>prioritizace</a:t>
            </a:r>
            <a:r>
              <a:rPr lang="cs-CZ" b="1" dirty="0"/>
              <a:t> – uchazeč je přijat do jediného oboru,</a:t>
            </a:r>
            <a:r>
              <a:rPr lang="cs-CZ" dirty="0"/>
              <a:t> který v přihlášce upřednostnil, do ostatních oborů není přijat.</a:t>
            </a:r>
          </a:p>
          <a:p>
            <a:r>
              <a:rPr lang="cs-CZ" b="1" dirty="0"/>
              <a:t>Výsledky </a:t>
            </a:r>
            <a:r>
              <a:rPr lang="cs-CZ" dirty="0"/>
              <a:t>přijímacího řízení (do všech oborů vzdělání, tedy jak              s talentovou zkouškou, tak s maturitní zkouškou i výučním listem) se zveřejňují </a:t>
            </a:r>
            <a:r>
              <a:rPr lang="cs-CZ" b="1" dirty="0"/>
              <a:t>ve formě seznamu uchazečů </a:t>
            </a:r>
            <a:r>
              <a:rPr lang="cs-CZ" dirty="0"/>
              <a:t>uvedených pod registračním číslem s hodnocením jednotné zkoušky, školní přijímací zkoušky, talentové zkoušky a hodnocením ostatních kritérií, pokud jsou součástí přijímacího řízení a s označením, zda je uchazeč přijat či nepřijat (i pokud jste nepodávali přihlášku přes DIPSY, </a:t>
            </a:r>
            <a:r>
              <a:rPr lang="cs-CZ" b="1" dirty="0"/>
              <a:t>výsledky najdete na </a:t>
            </a:r>
            <a:r>
              <a:rPr lang="cs-CZ" b="1" dirty="0">
                <a:hlinkClick r:id="rId2"/>
              </a:rPr>
              <a:t>https://www.dipsy.cz/</a:t>
            </a:r>
            <a:r>
              <a:rPr lang="cs-CZ" b="1" dirty="0"/>
              <a:t> bez nutnosti přihlášení</a:t>
            </a:r>
            <a:r>
              <a:rPr lang="cs-CZ" dirty="0"/>
              <a:t>, a to anonymizované podle registračního čísla).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35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23A79129-E194-4CB0-800F-1E4A271E7C8E}"/>
              </a:ext>
            </a:extLst>
          </p:cNvPr>
          <p:cNvSpPr txBox="1">
            <a:spLocks/>
          </p:cNvSpPr>
          <p:nvPr/>
        </p:nvSpPr>
        <p:spPr>
          <a:xfrm>
            <a:off x="838200" y="443060"/>
            <a:ext cx="10515600" cy="587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b="1" dirty="0"/>
              <a:t>Vzdání se práva na přijetí – </a:t>
            </a:r>
            <a:r>
              <a:rPr lang="cs-CZ" dirty="0"/>
              <a:t>možnost, jak zvrátit přijetí v 1. kole (volné místo se obsazuje až v dalších kolech PZ), pokud je uchazeč přijat na střední školu, kam nechce nebo nemůže nastoupit, musí se vzdát přijetí na střední školu.</a:t>
            </a:r>
          </a:p>
          <a:p>
            <a:pPr lvl="0"/>
            <a:r>
              <a:rPr lang="cs-CZ" dirty="0"/>
              <a:t>Pokud v rámci 1. kola není uchazeč přijat, může se zúčastnit dalších kol PZ.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Odvolání – možnost odvolání do tří pracovních dnů po zveřejnění seznamu má smysl pouze v případě pochybného řízení!</a:t>
            </a:r>
          </a:p>
          <a:p>
            <a:pPr lvl="0"/>
            <a:r>
              <a:rPr lang="cs-CZ" dirty="0">
                <a:solidFill>
                  <a:srgbClr val="FF0000"/>
                </a:solidFill>
                <a:hlinkClick r:id="rId2"/>
              </a:rPr>
              <a:t>https://prijimacky.cermat.cz/menu/jednotna-prijimaci-zkouska/odvolani-a-vzdani-se-prava-na-prijeti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35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6689F8D-854A-4224-B4EF-9CC24AA6F00B}"/>
              </a:ext>
            </a:extLst>
          </p:cNvPr>
          <p:cNvSpPr txBox="1">
            <a:spLocks/>
          </p:cNvSpPr>
          <p:nvPr/>
        </p:nvSpPr>
        <p:spPr>
          <a:xfrm>
            <a:off x="838200" y="443060"/>
            <a:ext cx="10515600" cy="587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   </a:t>
            </a:r>
            <a:r>
              <a:rPr lang="cs-CZ" sz="3200" b="1" u="sng" dirty="0"/>
              <a:t>Druhé kolo přijímacího řízení:</a:t>
            </a:r>
            <a:endParaRPr lang="cs-CZ" sz="3200" dirty="0"/>
          </a:p>
          <a:p>
            <a:pPr lvl="0"/>
            <a:r>
              <a:rPr lang="cs-CZ" b="1" dirty="0"/>
              <a:t>Do druhého kola se hlásí uchazeč, který nebyl přijat v 1. kole, nebo se vzdal práva na přijetí.</a:t>
            </a:r>
            <a:endParaRPr lang="cs-CZ" dirty="0"/>
          </a:p>
          <a:p>
            <a:pPr lvl="0"/>
            <a:r>
              <a:rPr lang="cs-CZ" dirty="0"/>
              <a:t>Nově musí být zohledněny výsledky JPZ, </a:t>
            </a:r>
            <a:r>
              <a:rPr lang="cs-CZ" b="1" dirty="0"/>
              <a:t>pokud je uchazeč v 1. kole nekonal, nemůže se hlásit do maturitního oboru.</a:t>
            </a:r>
            <a:endParaRPr lang="cs-CZ" dirty="0"/>
          </a:p>
          <a:p>
            <a:pPr lvl="0"/>
            <a:r>
              <a:rPr lang="cs-CZ" b="1" dirty="0"/>
              <a:t>Postupuje se podobně jako v 1. kole,</a:t>
            </a:r>
            <a:r>
              <a:rPr lang="cs-CZ" dirty="0"/>
              <a:t> včetně </a:t>
            </a:r>
            <a:r>
              <a:rPr lang="cs-CZ" dirty="0" err="1"/>
              <a:t>prioritizace</a:t>
            </a:r>
            <a:r>
              <a:rPr lang="cs-CZ" dirty="0"/>
              <a:t>, tří způsobů podání přihlášky, možnost podání 3 přihlášek do oborů bez talentové zkoušky a 2 přihlášek do oborů s talentovou zkouškou.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6895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1326</Words>
  <Application>Microsoft Office PowerPoint</Application>
  <PresentationFormat>Širokoúhlá obrazovka</PresentationFormat>
  <Paragraphs>65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Motiv Office</vt:lpstr>
      <vt:lpstr>PŘIJÍMACÍ ŘÍZENÍ  PRO ŠKOLNÍ ROK 2026/2027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PŘIJÍMACÍ ŘÍZENÍ  PRO ŠKOLNÍ ROK 2024/2025</dc:title>
  <dc:creator>Kusáková Veronika</dc:creator>
  <cp:lastModifiedBy>Kusáková Veronika</cp:lastModifiedBy>
  <cp:revision>60</cp:revision>
  <dcterms:created xsi:type="dcterms:W3CDTF">2023-11-10T07:18:24Z</dcterms:created>
  <dcterms:modified xsi:type="dcterms:W3CDTF">2025-10-03T06:28:33Z</dcterms:modified>
</cp:coreProperties>
</file>